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BB2870-8EF5-2246-979F-B99564E2BF5C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631AE71-CD16-AE43-A725-35BA2677B03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3" Type="http://schemas.openxmlformats.org/officeDocument/2006/relationships/hyperlink" Target="http://www.youtube.com/watch?v=1XPHL4Q86t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3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Setting the Stage:</a:t>
            </a:r>
            <a:br>
              <a:rPr lang="en-US" dirty="0" smtClean="0"/>
            </a:br>
            <a:r>
              <a:rPr lang="en-US" dirty="0" smtClean="0"/>
              <a:t>Turn of the 20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Industrial Revolution and Imperialism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r>
              <a:rPr lang="en-US" dirty="0" smtClean="0"/>
              <a:t>#2 </a:t>
            </a:r>
            <a:endParaRPr lang="en-US" dirty="0"/>
          </a:p>
        </p:txBody>
      </p:sp>
      <p:pic>
        <p:nvPicPr>
          <p:cNvPr id="4" name="Content Placeholder 3" descr="devilfis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0200" y="1613646"/>
            <a:ext cx="3489229" cy="3615265"/>
          </a:xfrm>
        </p:spPr>
      </p:pic>
      <p:sp>
        <p:nvSpPr>
          <p:cNvPr id="5" name="TextBox 4"/>
          <p:cNvSpPr txBox="1"/>
          <p:nvPr/>
        </p:nvSpPr>
        <p:spPr>
          <a:xfrm>
            <a:off x="533400" y="1613646"/>
            <a:ext cx="48768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Take out your HW and journals! 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It </a:t>
            </a:r>
            <a:r>
              <a:rPr lang="en-US" sz="2000" dirty="0" smtClean="0"/>
              <a:t>was said that…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400" b="1" dirty="0" smtClean="0"/>
              <a:t>“The Sun Never Sets On the British Empire” </a:t>
            </a:r>
          </a:p>
          <a:p>
            <a:pPr algn="ctr"/>
            <a:endParaRPr lang="en-US" sz="2000" dirty="0" smtClean="0"/>
          </a:p>
          <a:p>
            <a:pPr marL="457200" indent="-457200" algn="ctr">
              <a:buAutoNum type="arabicPeriod"/>
            </a:pPr>
            <a:r>
              <a:rPr lang="en-US" sz="2000" dirty="0" smtClean="0"/>
              <a:t>What </a:t>
            </a:r>
            <a:r>
              <a:rPr lang="en-US" sz="2000" dirty="0" smtClean="0"/>
              <a:t>do you know about the British Empire</a:t>
            </a:r>
            <a:r>
              <a:rPr lang="en-US" sz="2000" dirty="0" smtClean="0"/>
              <a:t>?</a:t>
            </a:r>
          </a:p>
          <a:p>
            <a:pPr marL="457200" indent="-457200" algn="ctr"/>
            <a:r>
              <a:rPr lang="en-US" sz="2000" dirty="0" smtClean="0"/>
              <a:t> </a:t>
            </a:r>
          </a:p>
          <a:p>
            <a:pPr algn="ctr"/>
            <a:r>
              <a:rPr lang="en-US" sz="2000" dirty="0" smtClean="0"/>
              <a:t>2. Take </a:t>
            </a:r>
            <a:r>
              <a:rPr lang="en-US" sz="2000" dirty="0" smtClean="0"/>
              <a:t>a guess: what do you think this quote means?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477000" y="5228911"/>
            <a:ext cx="1655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Hint: Look at the map on pg. 337 of your textbook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Empire at the Height of its Power </a:t>
            </a:r>
            <a:endParaRPr lang="en-US" dirty="0"/>
          </a:p>
        </p:txBody>
      </p:sp>
      <p:pic>
        <p:nvPicPr>
          <p:cNvPr id="6" name="Content Placeholder 5" descr="British_Empir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4292" b="-1429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114800" y="5941497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1920’s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5987663"/>
            <a:ext cx="1579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¼ of world’s pop.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7521_124266440946287_9463_n.jpg"/>
          <p:cNvPicPr>
            <a:picLocks noChangeAspect="1"/>
          </p:cNvPicPr>
          <p:nvPr/>
        </p:nvPicPr>
        <p:blipFill>
          <a:blip r:embed="rId2">
            <a:alphaModFix amt="39000"/>
            <a:lum/>
          </a:blip>
          <a:stretch>
            <a:fillRect/>
          </a:stretch>
        </p:blipFill>
        <p:spPr>
          <a:xfrm>
            <a:off x="2362200" y="1801906"/>
            <a:ext cx="4752976" cy="3564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Rule, Britannia!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613646"/>
            <a:ext cx="7272339" cy="4324257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Rule Britannia!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Britannia rule the waves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Britons never, never, never shall be slaves.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Rule Britannia!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Britannia rule the waves.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Britons never, never, never shall be slaves.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5366638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http://www.youtube.com/watch?v=1XPHL4Q86t4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Imperialism: Essential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Imperialism</a:t>
            </a:r>
            <a:r>
              <a:rPr lang="en-US" dirty="0" smtClean="0"/>
              <a:t>:</a:t>
            </a:r>
            <a:r>
              <a:rPr lang="en-US" dirty="0" smtClean="0"/>
              <a:t> Seizure (taking) </a:t>
            </a:r>
            <a:r>
              <a:rPr lang="en-US" dirty="0" smtClean="0"/>
              <a:t>of a country or </a:t>
            </a:r>
            <a:r>
              <a:rPr lang="en-US" dirty="0" smtClean="0"/>
              <a:t>territory (land) </a:t>
            </a:r>
            <a:r>
              <a:rPr lang="en-US" dirty="0" smtClean="0"/>
              <a:t>by a stronger country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Strong </a:t>
            </a:r>
            <a:r>
              <a:rPr lang="en-US" dirty="0" smtClean="0"/>
              <a:t>nations dominating weaker nations politically, economically, or socially </a:t>
            </a:r>
            <a:endParaRPr lang="en-US" dirty="0" smtClean="0"/>
          </a:p>
          <a:p>
            <a:r>
              <a:rPr lang="en-US" dirty="0" smtClean="0"/>
              <a:t>What were the </a:t>
            </a:r>
            <a:r>
              <a:rPr lang="en-US" dirty="0" smtClean="0"/>
              <a:t>social, political, and economic causes of imperialism? </a:t>
            </a: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did the imperialists control and manage their colonies?</a:t>
            </a:r>
          </a:p>
          <a:p>
            <a:r>
              <a:rPr lang="en-US" dirty="0" smtClean="0"/>
              <a:t>What were the effects of imperialism</a:t>
            </a:r>
            <a:r>
              <a:rPr lang="en-US" dirty="0" smtClean="0"/>
              <a:t>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out your journals and HW!</a:t>
            </a:r>
          </a:p>
          <a:p>
            <a:r>
              <a:rPr lang="en-US" dirty="0" smtClean="0"/>
              <a:t>1. If </a:t>
            </a:r>
            <a:r>
              <a:rPr lang="en-US" dirty="0" smtClean="0"/>
              <a:t>you wanted to control someone smaller or weaker than you, how could you do it? What methods might you use?</a:t>
            </a:r>
            <a:endParaRPr lang="en-US" dirty="0" smtClean="0"/>
          </a:p>
          <a:p>
            <a:r>
              <a:rPr lang="en-US" dirty="0" smtClean="0"/>
              <a:t>2. What </a:t>
            </a:r>
            <a:r>
              <a:rPr lang="en-US" dirty="0" smtClean="0"/>
              <a:t>might happen to them after you have dominated their lives? </a:t>
            </a:r>
            <a:endParaRPr lang="en-US" dirty="0" smtClean="0"/>
          </a:p>
          <a:p>
            <a:r>
              <a:rPr lang="en-US" dirty="0" smtClean="0"/>
              <a:t>3. Is </a:t>
            </a:r>
            <a:r>
              <a:rPr lang="en-US" dirty="0" smtClean="0"/>
              <a:t>this ever morally </a:t>
            </a:r>
            <a:r>
              <a:rPr lang="en-US" dirty="0" smtClean="0"/>
              <a:t>justified (morally right)? Why or why not?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Scramble for Africa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European countries want to build empires! </a:t>
            </a:r>
          </a:p>
          <a:p>
            <a:r>
              <a:rPr lang="en-US" dirty="0" smtClean="0"/>
              <a:t>How </a:t>
            </a:r>
            <a:r>
              <a:rPr lang="en-US" dirty="0" smtClean="0"/>
              <a:t>it starts: Explorers and missionaries, trade </a:t>
            </a:r>
          </a:p>
          <a:p>
            <a:r>
              <a:rPr lang="en-US" dirty="0" smtClean="0"/>
              <a:t>Then: Belgium </a:t>
            </a:r>
            <a:r>
              <a:rPr lang="en-US" dirty="0" smtClean="0"/>
              <a:t>takes the Congo (1880’s) </a:t>
            </a:r>
          </a:p>
          <a:p>
            <a:r>
              <a:rPr lang="en-US" dirty="0" smtClean="0"/>
              <a:t>How</a:t>
            </a:r>
            <a:r>
              <a:rPr lang="en-US" dirty="0" smtClean="0"/>
              <a:t> did Europeans take control? </a:t>
            </a:r>
            <a:endParaRPr lang="en-US" dirty="0" smtClean="0"/>
          </a:p>
          <a:p>
            <a:pPr lvl="1"/>
            <a:r>
              <a:rPr lang="en-US" dirty="0" smtClean="0"/>
              <a:t>Technology: Steamboats </a:t>
            </a:r>
            <a:r>
              <a:rPr lang="en-US" dirty="0" smtClean="0"/>
              <a:t>and maxim gun </a:t>
            </a:r>
            <a:endParaRPr lang="en-US" dirty="0" smtClean="0"/>
          </a:p>
          <a:p>
            <a:pPr lvl="1"/>
            <a:r>
              <a:rPr lang="en-US" dirty="0" smtClean="0"/>
              <a:t>Medicine: Quinine </a:t>
            </a:r>
            <a:r>
              <a:rPr lang="en-US" dirty="0" smtClean="0"/>
              <a:t>to combat malaria </a:t>
            </a:r>
            <a:endParaRPr lang="en-US" dirty="0" smtClean="0"/>
          </a:p>
          <a:p>
            <a:pPr lvl="1"/>
            <a:r>
              <a:rPr lang="en-US" dirty="0" smtClean="0"/>
              <a:t>Took advantage of African </a:t>
            </a:r>
            <a:r>
              <a:rPr lang="en-US" dirty="0" smtClean="0"/>
              <a:t>diversity and rivalries 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Berlin Conference (1884-85)</a:t>
            </a:r>
            <a:r>
              <a:rPr lang="en-US" dirty="0" smtClean="0"/>
              <a:t> to prevent wars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 Before and After</a:t>
            </a:r>
            <a:endParaRPr lang="en-US" dirty="0"/>
          </a:p>
        </p:txBody>
      </p:sp>
      <p:pic>
        <p:nvPicPr>
          <p:cNvPr id="4" name="Content Placeholder 3" descr="Africa-antes-de-la-particion-colonial-c-187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081" y="1613646"/>
            <a:ext cx="3654319" cy="4129380"/>
          </a:xfrm>
        </p:spPr>
      </p:pic>
      <p:pic>
        <p:nvPicPr>
          <p:cNvPr id="5" name="Picture 4" descr="afric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613646"/>
            <a:ext cx="4302737" cy="3803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6172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1870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5943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dirty="0" smtClean="0"/>
              <a:t>. 1914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just Africa </a:t>
            </a:r>
          </a:p>
          <a:p>
            <a:pPr lvl="1"/>
            <a:r>
              <a:rPr lang="en-US" dirty="0" smtClean="0"/>
              <a:t>Britain in India, trading in China </a:t>
            </a:r>
          </a:p>
          <a:p>
            <a:pPr lvl="1"/>
            <a:r>
              <a:rPr lang="en-US" dirty="0" smtClean="0"/>
              <a:t>French and Dutch in Southeast Asia </a:t>
            </a:r>
          </a:p>
          <a:p>
            <a:pPr lvl="1"/>
            <a:r>
              <a:rPr lang="en-US" dirty="0" smtClean="0"/>
              <a:t>US in the Philippines and Hawaii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Not just Europeans </a:t>
            </a:r>
          </a:p>
          <a:p>
            <a:pPr lvl="1"/>
            <a:r>
              <a:rPr lang="en-US" dirty="0" smtClean="0"/>
              <a:t>Japan took over Korea in 1910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Nationalism </a:t>
            </a:r>
            <a:endParaRPr lang="en-US" dirty="0" smtClean="0"/>
          </a:p>
          <a:p>
            <a:r>
              <a:rPr lang="en-US" dirty="0" smtClean="0"/>
              <a:t>Social Darwinism </a:t>
            </a:r>
          </a:p>
          <a:p>
            <a:r>
              <a:rPr lang="en-US" dirty="0" smtClean="0"/>
              <a:t>Paternalism </a:t>
            </a:r>
          </a:p>
          <a:p>
            <a:r>
              <a:rPr lang="en-US" dirty="0" smtClean="0"/>
              <a:t>Assimilation </a:t>
            </a:r>
          </a:p>
          <a:p>
            <a:r>
              <a:rPr lang="en-US" dirty="0" smtClean="0"/>
              <a:t>Directions: Choose a vocabulary word above and complete </a:t>
            </a:r>
            <a:r>
              <a:rPr lang="en-US" dirty="0" smtClean="0"/>
              <a:t>the Four Corners Chart. You will be sharing with a partner!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your </a:t>
            </a:r>
            <a:r>
              <a:rPr lang="en-US" dirty="0" smtClean="0"/>
              <a:t>research for homework last night, how powerful do you think your country is? </a:t>
            </a:r>
          </a:p>
          <a:p>
            <a:r>
              <a:rPr lang="en-US" dirty="0" smtClean="0"/>
              <a:t>Do you think your country will be successful in getting as much of the best territory as it can at the Berlin Conference today? </a:t>
            </a:r>
            <a:endParaRPr lang="en-US" dirty="0"/>
          </a:p>
        </p:txBody>
      </p:sp>
      <p:pic>
        <p:nvPicPr>
          <p:cNvPr id="4" name="Picture 3" descr="image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191000"/>
            <a:ext cx="3344719" cy="242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13646"/>
            <a:ext cx="4114801" cy="464820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Take out your HW and journals! </a:t>
            </a:r>
          </a:p>
          <a:p>
            <a:r>
              <a:rPr lang="en-US" dirty="0" smtClean="0"/>
              <a:t>1. Why study history? </a:t>
            </a:r>
          </a:p>
          <a:p>
            <a:r>
              <a:rPr lang="en-US" dirty="0" smtClean="0"/>
              <a:t>2. What tools do historians use to study history? </a:t>
            </a:r>
          </a:p>
          <a:p>
            <a:r>
              <a:rPr lang="en-US" b="1" dirty="0" smtClean="0"/>
              <a:t>Primary Sources: Firsthand accounts from the time period </a:t>
            </a:r>
          </a:p>
          <a:p>
            <a:r>
              <a:rPr lang="en-US" smtClean="0"/>
              <a:t>3. What </a:t>
            </a:r>
            <a:r>
              <a:rPr lang="en-US" dirty="0" smtClean="0"/>
              <a:t>primary source from your own life did you choose and why? </a:t>
            </a:r>
            <a:endParaRPr lang="en-US" dirty="0"/>
          </a:p>
        </p:txBody>
      </p:sp>
      <p:pic>
        <p:nvPicPr>
          <p:cNvPr id="4" name="Picture 3" descr="slo primary docum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801907"/>
            <a:ext cx="3438157" cy="3306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Berlin Conference Simulation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 for choosing territory:</a:t>
            </a:r>
          </a:p>
          <a:p>
            <a:pPr lvl="1"/>
            <a:r>
              <a:rPr lang="en-US" dirty="0" smtClean="0"/>
              <a:t>1. Portugal 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2</a:t>
            </a:r>
            <a:r>
              <a:rPr lang="en-US" dirty="0" smtClean="0"/>
              <a:t>. </a:t>
            </a:r>
            <a:r>
              <a:rPr lang="en-US" dirty="0" smtClean="0"/>
              <a:t>Britain </a:t>
            </a:r>
            <a:endParaRPr lang="en-US" dirty="0" smtClean="0"/>
          </a:p>
          <a:p>
            <a:pPr lvl="1"/>
            <a:r>
              <a:rPr lang="en-US" dirty="0" smtClean="0"/>
              <a:t>3</a:t>
            </a:r>
            <a:r>
              <a:rPr lang="en-US" dirty="0" smtClean="0"/>
              <a:t>. </a:t>
            </a:r>
            <a:r>
              <a:rPr lang="en-US" dirty="0" smtClean="0"/>
              <a:t>France </a:t>
            </a:r>
            <a:endParaRPr lang="en-US" dirty="0" smtClean="0"/>
          </a:p>
          <a:p>
            <a:pPr lvl="1"/>
            <a:r>
              <a:rPr lang="en-US" dirty="0" smtClean="0"/>
              <a:t>4</a:t>
            </a:r>
            <a:r>
              <a:rPr lang="en-US" dirty="0" smtClean="0"/>
              <a:t>. </a:t>
            </a:r>
            <a:r>
              <a:rPr lang="en-US" dirty="0" smtClean="0"/>
              <a:t>Belgium </a:t>
            </a:r>
            <a:endParaRPr lang="en-US" dirty="0" smtClean="0"/>
          </a:p>
          <a:p>
            <a:pPr lvl="1"/>
            <a:r>
              <a:rPr lang="en-US" dirty="0" smtClean="0"/>
              <a:t>5</a:t>
            </a:r>
            <a:r>
              <a:rPr lang="en-US" dirty="0" smtClean="0"/>
              <a:t>. </a:t>
            </a:r>
            <a:r>
              <a:rPr lang="en-US" dirty="0" smtClean="0"/>
              <a:t>Germany </a:t>
            </a:r>
            <a:endParaRPr lang="en-US" dirty="0" smtClean="0"/>
          </a:p>
          <a:p>
            <a:pPr lvl="1"/>
            <a:r>
              <a:rPr lang="en-US" dirty="0" smtClean="0"/>
              <a:t>6</a:t>
            </a:r>
            <a:r>
              <a:rPr lang="en-US" dirty="0" smtClean="0"/>
              <a:t>. </a:t>
            </a:r>
            <a:r>
              <a:rPr lang="en-US" dirty="0" smtClean="0"/>
              <a:t>Italy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century began with great promise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Technology, inventions</a:t>
            </a:r>
          </a:p>
          <a:p>
            <a:pPr lvl="1"/>
            <a:r>
              <a:rPr lang="en-US" dirty="0" smtClean="0"/>
              <a:t>Wright Brothers, 1903</a:t>
            </a:r>
          </a:p>
          <a:p>
            <a:pPr lvl="1"/>
            <a:r>
              <a:rPr lang="en-US" dirty="0" smtClean="0"/>
              <a:t>Edison, Ford </a:t>
            </a:r>
          </a:p>
          <a:p>
            <a:r>
              <a:rPr lang="en-US" dirty="0" smtClean="0"/>
              <a:t>Science</a:t>
            </a:r>
          </a:p>
          <a:p>
            <a:pPr lvl="1"/>
            <a:r>
              <a:rPr lang="en-US" dirty="0" smtClean="0"/>
              <a:t>Darwin, Mendel, </a:t>
            </a:r>
          </a:p>
          <a:p>
            <a:pPr lvl="1">
              <a:buNone/>
            </a:pPr>
            <a:r>
              <a:rPr lang="en-US" dirty="0" smtClean="0"/>
              <a:t>Marie Curie, Freud </a:t>
            </a:r>
          </a:p>
          <a:p>
            <a:r>
              <a:rPr lang="en-US" dirty="0" smtClean="0"/>
              <a:t>Mass culture and entertainment </a:t>
            </a:r>
          </a:p>
        </p:txBody>
      </p:sp>
      <p:pic>
        <p:nvPicPr>
          <p:cNvPr id="4" name="Picture 3" descr="Felkins-9801.fig.a.l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796440"/>
            <a:ext cx="3636963" cy="2420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13646"/>
            <a:ext cx="4017963" cy="4512517"/>
          </a:xfrm>
        </p:spPr>
        <p:txBody>
          <a:bodyPr>
            <a:normAutofit/>
          </a:bodyPr>
          <a:lstStyle/>
          <a:p>
            <a:r>
              <a:rPr lang="en-US" dirty="0" smtClean="0"/>
              <a:t>One of the deadliest centuries in human history </a:t>
            </a:r>
          </a:p>
          <a:p>
            <a:pPr lvl="1"/>
            <a:r>
              <a:rPr lang="en-US" dirty="0" smtClean="0"/>
              <a:t>Some stats:</a:t>
            </a:r>
          </a:p>
          <a:p>
            <a:pPr lvl="2"/>
            <a:r>
              <a:rPr lang="en-US" dirty="0" smtClean="0"/>
              <a:t>About 180 million people killed from war in the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r>
              <a:rPr lang="en-US" dirty="0" smtClean="0"/>
              <a:t>Genocide, nuclear threats </a:t>
            </a:r>
          </a:p>
          <a:p>
            <a:r>
              <a:rPr lang="en-US" dirty="0" smtClean="0"/>
              <a:t>Contradiction between this and more democracy and human rights  </a:t>
            </a:r>
            <a:endParaRPr lang="en-US" dirty="0"/>
          </a:p>
        </p:txBody>
      </p:sp>
      <p:pic>
        <p:nvPicPr>
          <p:cNvPr id="4" name="Picture 3" descr="2000yardsta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024" y="2362200"/>
            <a:ext cx="3044579" cy="318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Major Themes/Ideas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Industrialization: Growth of industries for the machine production of goods  </a:t>
            </a:r>
          </a:p>
          <a:p>
            <a:r>
              <a:rPr lang="en-US" dirty="0" smtClean="0"/>
              <a:t>Nationalism: Belief in loyalty to one’s nation (people with a shared culture and history)</a:t>
            </a:r>
          </a:p>
          <a:p>
            <a:r>
              <a:rPr lang="en-US" dirty="0" smtClean="0"/>
              <a:t>Imperialism: Strong nations dominating weaker nations politically, economically, or socially 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Industrial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revolution? </a:t>
            </a:r>
          </a:p>
          <a:p>
            <a:r>
              <a:rPr lang="en-US" dirty="0" smtClean="0"/>
              <a:t>Does technology and machinery improve or worsen our lives? Why? Defend your answer. </a:t>
            </a:r>
            <a:endParaRPr lang="en-US" dirty="0"/>
          </a:p>
        </p:txBody>
      </p:sp>
      <p:pic>
        <p:nvPicPr>
          <p:cNvPr id="4" name="Picture 3" descr="ipod-na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3276283"/>
            <a:ext cx="4749800" cy="2849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the map on pg. 281:</a:t>
            </a:r>
          </a:p>
          <a:p>
            <a:pPr lvl="1"/>
            <a:r>
              <a:rPr lang="en-US" dirty="0" smtClean="0"/>
              <a:t>Which countries do you think industrialized first?</a:t>
            </a:r>
          </a:p>
          <a:p>
            <a:pPr lvl="1"/>
            <a:r>
              <a:rPr lang="en-US" dirty="0" smtClean="0"/>
              <a:t>Why? What factors lead to industrialization? </a:t>
            </a:r>
            <a:endParaRPr lang="en-US" dirty="0"/>
          </a:p>
        </p:txBody>
      </p:sp>
      <p:pic>
        <p:nvPicPr>
          <p:cNvPr id="4" name="Picture 3" descr="210422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3352800"/>
            <a:ext cx="4221655" cy="306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Industrial Revolution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Began in England in the 1700’s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Industrialization </a:t>
            </a:r>
          </a:p>
          <a:p>
            <a:pPr lvl="2"/>
            <a:r>
              <a:rPr lang="en-US" dirty="0" smtClean="0"/>
              <a:t>Machine mass production of goods </a:t>
            </a:r>
          </a:p>
          <a:p>
            <a:pPr lvl="2"/>
            <a:r>
              <a:rPr lang="en-US" dirty="0" smtClean="0"/>
              <a:t>Requires land, labor (people to work), capital (money), and natural resources (rivers, forests…)</a:t>
            </a:r>
          </a:p>
          <a:p>
            <a:pPr lvl="2"/>
            <a:r>
              <a:rPr lang="en-US" dirty="0" smtClean="0"/>
              <a:t>Good economy and stable government </a:t>
            </a:r>
          </a:p>
          <a:p>
            <a:r>
              <a:rPr lang="en-US" dirty="0" smtClean="0"/>
              <a:t>New inventions, transportation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or Negative?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1: Read and answer Docs. 1,2,3,7 </a:t>
            </a:r>
          </a:p>
          <a:p>
            <a:r>
              <a:rPr lang="en-US" dirty="0" smtClean="0"/>
              <a:t>Group 2: Read and answer Docs. 4,5,6,8</a:t>
            </a:r>
          </a:p>
          <a:p>
            <a:r>
              <a:rPr lang="en-US" dirty="0" smtClean="0"/>
              <a:t>Are your documents mainly positive or negative effects of industrialization?</a:t>
            </a:r>
          </a:p>
          <a:p>
            <a:r>
              <a:rPr lang="en-US" dirty="0" smtClean="0"/>
              <a:t>Make a list of the effects and why they are negative/positive.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3</TotalTime>
  <Words>795</Words>
  <Application>Microsoft Macintosh PowerPoint</Application>
  <PresentationFormat>On-screen Show (4:3)</PresentationFormat>
  <Paragraphs>119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Tradition</vt:lpstr>
      <vt:lpstr>Setting the Stage: Turn of the 20th Century </vt:lpstr>
      <vt:lpstr>Journal #1:</vt:lpstr>
      <vt:lpstr>20th century began with great promise </vt:lpstr>
      <vt:lpstr>However…</vt:lpstr>
      <vt:lpstr>Three Major Themes/Ideas</vt:lpstr>
      <vt:lpstr>The Industrial Revolution</vt:lpstr>
      <vt:lpstr>Industrialization </vt:lpstr>
      <vt:lpstr>The Industrial Revolution </vt:lpstr>
      <vt:lpstr>Positive or Negative? </vt:lpstr>
      <vt:lpstr>Journal #2 </vt:lpstr>
      <vt:lpstr>British Empire at the Height of its Power </vt:lpstr>
      <vt:lpstr>Rule, Britannia! </vt:lpstr>
      <vt:lpstr>Imperialism: Essential Questions </vt:lpstr>
      <vt:lpstr>Journal #3</vt:lpstr>
      <vt:lpstr>Scramble for Africa </vt:lpstr>
      <vt:lpstr>Africa Before and After</vt:lpstr>
      <vt:lpstr>Where? </vt:lpstr>
      <vt:lpstr>Vocabulary: </vt:lpstr>
      <vt:lpstr>Journal #4</vt:lpstr>
      <vt:lpstr>Berlin Conference Simulation </vt:lpstr>
    </vt:vector>
  </TitlesOfParts>
  <Company>VRHS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the Stage: Turn of the 20th Century </dc:title>
  <dc:creator>Allison Hopkins</dc:creator>
  <cp:lastModifiedBy>Allison Hopkins</cp:lastModifiedBy>
  <cp:revision>1</cp:revision>
  <dcterms:created xsi:type="dcterms:W3CDTF">2012-02-07T13:39:01Z</dcterms:created>
  <dcterms:modified xsi:type="dcterms:W3CDTF">2012-02-07T13:42:06Z</dcterms:modified>
</cp:coreProperties>
</file>